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3.png"/><Relationship Id="rId6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3.jpg"/><Relationship Id="rId6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Relationship Id="rId4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5" Type="http://schemas.openxmlformats.org/officeDocument/2006/relationships/image" Target="../media/image28.jpg"/><Relationship Id="rId6" Type="http://schemas.openxmlformats.org/officeDocument/2006/relationships/image" Target="../media/image29.jpg"/><Relationship Id="rId7" Type="http://schemas.openxmlformats.org/officeDocument/2006/relationships/image" Target="../media/image17.png"/><Relationship Id="rId8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21.jpg"/><Relationship Id="rId5" Type="http://schemas.openxmlformats.org/officeDocument/2006/relationships/image" Target="../media/image26.jpg"/><Relationship Id="rId6" Type="http://schemas.openxmlformats.org/officeDocument/2006/relationships/image" Target="../media/image20.jpg"/><Relationship Id="rId7" Type="http://schemas.openxmlformats.org/officeDocument/2006/relationships/image" Target="../media/image22.jpg"/><Relationship Id="rId8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27.jpg"/><Relationship Id="rId5" Type="http://schemas.openxmlformats.org/officeDocument/2006/relationships/image" Target="../media/image25.jpg"/><Relationship Id="rId6" Type="http://schemas.openxmlformats.org/officeDocument/2006/relationships/image" Target="../media/image24.jpg"/><Relationship Id="rId7" Type="http://schemas.openxmlformats.org/officeDocument/2006/relationships/image" Target="../media/image3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13101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ASCEND</a:t>
            </a:r>
            <a:endParaRPr b="1" sz="48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Arizona State University</a:t>
            </a:r>
            <a:endParaRPr b="1" sz="48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2017-2018</a:t>
            </a:r>
            <a:endParaRPr b="1" sz="4800"/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038" y="3403625"/>
            <a:ext cx="1475925" cy="147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0075" y="3033525"/>
            <a:ext cx="1435100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9" y="3260051"/>
            <a:ext cx="3003202" cy="176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3564300" y="375250"/>
            <a:ext cx="20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318975" y="2611925"/>
            <a:ext cx="8121300" cy="19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Special Thanks to:</a:t>
            </a:r>
            <a:br>
              <a:rPr lang="en" sz="2400">
                <a:solidFill>
                  <a:schemeClr val="dk1"/>
                </a:solidFill>
              </a:rPr>
            </a:br>
            <a:r>
              <a:rPr lang="en" sz="2400">
                <a:solidFill>
                  <a:schemeClr val="dk1"/>
                </a:solidFill>
              </a:rPr>
              <a:t>Thomas Sharp, Desiree Crawl, Laura Zimmerman, Bianca Pina, Paul Ronquillo, Susan Brew, Arizona Space Grant, ANSR</a:t>
            </a:r>
            <a:endParaRPr sz="2400"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3386250" y="1156275"/>
            <a:ext cx="2371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Any Questions?</a:t>
            </a:r>
            <a:endParaRPr/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7225" y="137775"/>
            <a:ext cx="2474150" cy="24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350" y="137775"/>
            <a:ext cx="1435100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1475" y="137775"/>
            <a:ext cx="1914775" cy="11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12680" y="1261875"/>
            <a:ext cx="1227120" cy="101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hape 62"/>
          <p:cNvGrpSpPr/>
          <p:nvPr/>
        </p:nvGrpSpPr>
        <p:grpSpPr>
          <a:xfrm>
            <a:off x="201989" y="1694548"/>
            <a:ext cx="3439430" cy="2334449"/>
            <a:chOff x="5525084" y="1017714"/>
            <a:chExt cx="2446774" cy="1380677"/>
          </a:xfrm>
        </p:grpSpPr>
        <p:pic>
          <p:nvPicPr>
            <p:cNvPr id="63" name="Shape 6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25084" y="1017716"/>
              <a:ext cx="1162069" cy="1380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Shape 64"/>
            <p:cNvPicPr preferRelativeResize="0"/>
            <p:nvPr/>
          </p:nvPicPr>
          <p:blipFill rotWithShape="1">
            <a:blip r:embed="rId4">
              <a:alphaModFix/>
            </a:blip>
            <a:srcRect b="0" l="11604" r="11902" t="0"/>
            <a:stretch/>
          </p:blipFill>
          <p:spPr>
            <a:xfrm>
              <a:off x="6809788" y="1017714"/>
              <a:ext cx="1162070" cy="13806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" name="Shape 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5007" y="1885864"/>
            <a:ext cx="2460875" cy="195182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>
            <p:ph type="title"/>
          </p:nvPr>
        </p:nvSpPr>
        <p:spPr>
          <a:xfrm>
            <a:off x="152200" y="548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Circuit Designs</a:t>
            </a:r>
            <a:endParaRPr/>
          </a:p>
        </p:txBody>
      </p:sp>
      <p:pic>
        <p:nvPicPr>
          <p:cNvPr id="67" name="Shape 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9450" y="1300175"/>
            <a:ext cx="2631550" cy="35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/>
          <p:nvPr/>
        </p:nvSpPr>
        <p:spPr>
          <a:xfrm>
            <a:off x="3641450" y="548250"/>
            <a:ext cx="4921200" cy="11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Student designed PCB’s in Eagle CAD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Key switch system to turn on:</a:t>
            </a:r>
            <a:endParaRPr/>
          </a:p>
          <a:p>
            <a: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 Arduino Uno’s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Camera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142225" y="128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 Circuit Designs</a:t>
            </a:r>
            <a:endParaRPr/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066176" y="-157375"/>
            <a:ext cx="2375874" cy="422377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/>
          <p:nvPr/>
        </p:nvSpPr>
        <p:spPr>
          <a:xfrm>
            <a:off x="5975525" y="4421925"/>
            <a:ext cx="358200" cy="3423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5975525" y="3972725"/>
            <a:ext cx="358200" cy="3423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5984013" y="3507625"/>
            <a:ext cx="358200" cy="3423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Shape 78"/>
          <p:cNvSpPr txBox="1"/>
          <p:nvPr/>
        </p:nvSpPr>
        <p:spPr>
          <a:xfrm>
            <a:off x="8157575" y="1289850"/>
            <a:ext cx="7881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Shape 79"/>
          <p:cNvSpPr txBox="1"/>
          <p:nvPr/>
        </p:nvSpPr>
        <p:spPr>
          <a:xfrm>
            <a:off x="6472938" y="3491725"/>
            <a:ext cx="1059000" cy="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Primed</a:t>
            </a:r>
            <a:endParaRPr/>
          </a:p>
        </p:txBody>
      </p:sp>
      <p:sp>
        <p:nvSpPr>
          <p:cNvPr id="80" name="Shape 80"/>
          <p:cNvSpPr txBox="1"/>
          <p:nvPr/>
        </p:nvSpPr>
        <p:spPr>
          <a:xfrm>
            <a:off x="6471175" y="3972725"/>
            <a:ext cx="14970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to shield</a:t>
            </a:r>
            <a:endParaRPr/>
          </a:p>
        </p:txBody>
      </p:sp>
      <p:sp>
        <p:nvSpPr>
          <p:cNvPr id="81" name="Shape 81"/>
          <p:cNvSpPr txBox="1"/>
          <p:nvPr/>
        </p:nvSpPr>
        <p:spPr>
          <a:xfrm>
            <a:off x="6459225" y="4421925"/>
            <a:ext cx="17415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Blinking = Logging</a:t>
            </a:r>
            <a:endParaRPr/>
          </a:p>
        </p:txBody>
      </p:sp>
      <p:pic>
        <p:nvPicPr>
          <p:cNvPr id="82" name="Shape 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1525" y="391550"/>
            <a:ext cx="4512900" cy="275090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/>
          <p:nvPr/>
        </p:nvSpPr>
        <p:spPr>
          <a:xfrm>
            <a:off x="142225" y="3347000"/>
            <a:ext cx="4512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Repurposed RockOn PCB for ASCEND flight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Shape 84"/>
          <p:cNvSpPr txBox="1"/>
          <p:nvPr/>
        </p:nvSpPr>
        <p:spPr>
          <a:xfrm>
            <a:off x="142250" y="3865825"/>
            <a:ext cx="40026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➢"/>
            </a:pPr>
            <a:r>
              <a:rPr lang="en">
                <a:solidFill>
                  <a:schemeClr val="dk1"/>
                </a:solidFill>
              </a:rPr>
              <a:t>Separated Speed of Sound from bulk of electronics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Goals </a:t>
            </a:r>
            <a:endParaRPr/>
          </a:p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➢"/>
            </a:pPr>
            <a:r>
              <a:rPr lang="en">
                <a:solidFill>
                  <a:srgbClr val="000000"/>
                </a:solidFill>
              </a:rPr>
              <a:t>Create an enclosure that can withstand the elements throughout the flight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➢"/>
            </a:pPr>
            <a:r>
              <a:rPr lang="en">
                <a:solidFill>
                  <a:srgbClr val="000000"/>
                </a:solidFill>
              </a:rPr>
              <a:t>Reduce the weight of the enclosure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➢"/>
            </a:pPr>
            <a:r>
              <a:rPr lang="en">
                <a:solidFill>
                  <a:srgbClr val="000000"/>
                </a:solidFill>
              </a:rPr>
              <a:t>Create a standard payload that is reusable from launch to launch. 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➢"/>
            </a:pPr>
            <a:r>
              <a:rPr lang="en">
                <a:solidFill>
                  <a:srgbClr val="000000"/>
                </a:solidFill>
              </a:rPr>
              <a:t>Test structural capabilities through simulations &amp; trial drops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➢"/>
            </a:pPr>
            <a:r>
              <a:rPr lang="en">
                <a:solidFill>
                  <a:srgbClr val="000000"/>
                </a:solidFill>
              </a:rPr>
              <a:t>Experimenting with different insulation types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➢"/>
            </a:pPr>
            <a:r>
              <a:rPr lang="en">
                <a:solidFill>
                  <a:srgbClr val="000000"/>
                </a:solidFill>
              </a:rPr>
              <a:t>Design a rotation stabilization system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Mechanical Engineering Process </a:t>
            </a:r>
            <a:endParaRPr/>
          </a:p>
        </p:txBody>
      </p:sp>
      <p:pic>
        <p:nvPicPr>
          <p:cNvPr id="96" name="Shape 96"/>
          <p:cNvPicPr preferRelativeResize="0"/>
          <p:nvPr/>
        </p:nvPicPr>
        <p:blipFill rotWithShape="1">
          <a:blip r:embed="rId3">
            <a:alphaModFix/>
          </a:blip>
          <a:srcRect b="0" l="-3800" r="3799" t="0"/>
          <a:stretch/>
        </p:blipFill>
        <p:spPr>
          <a:xfrm>
            <a:off x="-12" y="1065975"/>
            <a:ext cx="2329132" cy="169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7526" y="1065975"/>
            <a:ext cx="3596401" cy="161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 b="41564" l="29668" r="31020" t="0"/>
          <a:stretch/>
        </p:blipFill>
        <p:spPr>
          <a:xfrm>
            <a:off x="635978" y="2896525"/>
            <a:ext cx="1898670" cy="211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 b="0" l="14673" r="23674" t="0"/>
          <a:stretch/>
        </p:blipFill>
        <p:spPr>
          <a:xfrm>
            <a:off x="3415450" y="2874438"/>
            <a:ext cx="1776348" cy="216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72600" y="2918650"/>
            <a:ext cx="2494779" cy="211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 rotWithShape="1">
          <a:blip r:embed="rId8">
            <a:alphaModFix/>
          </a:blip>
          <a:srcRect b="0" l="0" r="12800" t="0"/>
          <a:stretch/>
        </p:blipFill>
        <p:spPr>
          <a:xfrm>
            <a:off x="6602900" y="1065975"/>
            <a:ext cx="2329126" cy="1698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/>
          <p:nvPr/>
        </p:nvSpPr>
        <p:spPr>
          <a:xfrm>
            <a:off x="2388425" y="1774763"/>
            <a:ext cx="229800" cy="19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6323500" y="1774763"/>
            <a:ext cx="229800" cy="19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/>
          <p:nvPr/>
        </p:nvSpPr>
        <p:spPr>
          <a:xfrm>
            <a:off x="311700" y="3879813"/>
            <a:ext cx="229800" cy="19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2860150" y="3857700"/>
            <a:ext cx="229800" cy="19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5517300" y="3857700"/>
            <a:ext cx="229800" cy="19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Mechanical Engineering Process </a:t>
            </a:r>
            <a:endParaRPr/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2043" y="1106098"/>
            <a:ext cx="5591950" cy="407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539100" y="1272625"/>
            <a:ext cx="3048900" cy="3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The analysis lets us know how 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likely it is to break(safety factor)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Thus we can have more or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 CF layers dependant on the amount of stress. </a:t>
            </a:r>
            <a:endParaRPr/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This allows us to save weight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&amp; material without compromising strength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</a:t>
            </a:r>
            <a:r>
              <a:rPr lang="en"/>
              <a:t> Mechanical Engineering Process 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 b="2200" l="0" r="0" t="0"/>
          <a:stretch/>
        </p:blipFill>
        <p:spPr>
          <a:xfrm>
            <a:off x="311700" y="1442750"/>
            <a:ext cx="2634303" cy="1330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2550" y="1230250"/>
            <a:ext cx="2220605" cy="166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6675" y="1170125"/>
            <a:ext cx="2300723" cy="172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 rotWithShape="1">
          <a:blip r:embed="rId6">
            <a:alphaModFix/>
          </a:blip>
          <a:srcRect b="14363" l="0" r="0" t="18612"/>
          <a:stretch/>
        </p:blipFill>
        <p:spPr>
          <a:xfrm>
            <a:off x="619776" y="3205575"/>
            <a:ext cx="2018135" cy="18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00525" y="3205575"/>
            <a:ext cx="2404649" cy="180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86675" y="3170737"/>
            <a:ext cx="2094035" cy="187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/>
          <p:nvPr/>
        </p:nvSpPr>
        <p:spPr>
          <a:xfrm>
            <a:off x="3054375" y="2010863"/>
            <a:ext cx="229800" cy="19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5885013" y="2010863"/>
            <a:ext cx="229800" cy="19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2854313" y="3848700"/>
            <a:ext cx="229800" cy="19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5931025" y="3848700"/>
            <a:ext cx="229800" cy="19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173550" y="3848700"/>
            <a:ext cx="229800" cy="19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Spring Mechanical Engineering Process </a:t>
            </a:r>
            <a:endParaRPr/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32263"/>
            <a:ext cx="2458202" cy="183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3700" y="1227913"/>
            <a:ext cx="2458199" cy="184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5">
            <a:alphaModFix/>
          </a:blip>
          <a:srcRect b="27149" l="0" r="0" t="10134"/>
          <a:stretch/>
        </p:blipFill>
        <p:spPr>
          <a:xfrm>
            <a:off x="6385600" y="1227925"/>
            <a:ext cx="2177499" cy="1820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3061" y="3365862"/>
            <a:ext cx="2177482" cy="163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7">
            <a:alphaModFix/>
          </a:blip>
          <a:srcRect b="8385" l="0" r="0" t="19266"/>
          <a:stretch/>
        </p:blipFill>
        <p:spPr>
          <a:xfrm>
            <a:off x="5041475" y="3258938"/>
            <a:ext cx="1914547" cy="184692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/>
          <p:nvPr/>
        </p:nvSpPr>
        <p:spPr>
          <a:xfrm>
            <a:off x="2846900" y="2052538"/>
            <a:ext cx="229800" cy="19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5883850" y="2041138"/>
            <a:ext cx="229800" cy="19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1164325" y="4085213"/>
            <a:ext cx="229800" cy="19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4457100" y="4085213"/>
            <a:ext cx="229800" cy="194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</a:t>
            </a:r>
            <a:r>
              <a:rPr lang="en"/>
              <a:t>otation Stabilization Mechanism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➢"/>
            </a:pPr>
            <a:r>
              <a:rPr lang="en">
                <a:solidFill>
                  <a:srgbClr val="000000"/>
                </a:solidFill>
              </a:rPr>
              <a:t>3D printed part(s) </a:t>
            </a:r>
            <a:r>
              <a:rPr lang="en">
                <a:solidFill>
                  <a:srgbClr val="000000"/>
                </a:solidFill>
              </a:rPr>
              <a:t>sit </a:t>
            </a:r>
            <a:r>
              <a:rPr lang="en">
                <a:solidFill>
                  <a:srgbClr val="000000"/>
                </a:solidFill>
              </a:rPr>
              <a:t>on top of ball-bearing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➢"/>
            </a:pPr>
            <a:r>
              <a:rPr lang="en">
                <a:solidFill>
                  <a:srgbClr val="000000"/>
                </a:solidFill>
              </a:rPr>
              <a:t>Balloon tether guided around payload via 3D printed part(s)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➢"/>
            </a:pPr>
            <a:r>
              <a:rPr lang="en">
                <a:solidFill>
                  <a:srgbClr val="000000"/>
                </a:solidFill>
              </a:rPr>
              <a:t>Torque of tether spins 3D printed parts separate from the payload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400" y="2893575"/>
            <a:ext cx="3150319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4800" y="2772525"/>
            <a:ext cx="3685975" cy="206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